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40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79.jpg" ContentType="image/jpeg"/>
  <Override PartName="/ppt/media/image80.jpg" ContentType="image/jpeg"/>
  <Override PartName="/ppt/media/image82.jpg" ContentType="image/jpeg"/>
  <Override PartName="/ppt/media/image84.jpg" ContentType="image/jpeg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6" r:id="rId2"/>
    <p:sldId id="258" r:id="rId3"/>
    <p:sldId id="289" r:id="rId4"/>
    <p:sldId id="352" r:id="rId5"/>
    <p:sldId id="259" r:id="rId6"/>
    <p:sldId id="261" r:id="rId7"/>
    <p:sldId id="354" r:id="rId8"/>
    <p:sldId id="376" r:id="rId9"/>
    <p:sldId id="424" r:id="rId10"/>
    <p:sldId id="377" r:id="rId11"/>
    <p:sldId id="257" r:id="rId12"/>
    <p:sldId id="420" r:id="rId13"/>
    <p:sldId id="263" r:id="rId14"/>
    <p:sldId id="421" r:id="rId15"/>
    <p:sldId id="422" r:id="rId16"/>
    <p:sldId id="298" r:id="rId17"/>
    <p:sldId id="414" r:id="rId18"/>
    <p:sldId id="348" r:id="rId19"/>
    <p:sldId id="265" r:id="rId20"/>
    <p:sldId id="266" r:id="rId21"/>
    <p:sldId id="268" r:id="rId22"/>
    <p:sldId id="302" r:id="rId23"/>
    <p:sldId id="423" r:id="rId24"/>
    <p:sldId id="425" r:id="rId25"/>
    <p:sldId id="449" r:id="rId26"/>
    <p:sldId id="305" r:id="rId27"/>
    <p:sldId id="271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413" r:id="rId46"/>
    <p:sldId id="408" r:id="rId47"/>
    <p:sldId id="481" r:id="rId48"/>
    <p:sldId id="409" r:id="rId49"/>
    <p:sldId id="402" r:id="rId50"/>
    <p:sldId id="411" r:id="rId51"/>
    <p:sldId id="418" r:id="rId52"/>
    <p:sldId id="415" r:id="rId53"/>
    <p:sldId id="419" r:id="rId54"/>
    <p:sldId id="417" r:id="rId55"/>
    <p:sldId id="275" r:id="rId56"/>
    <p:sldId id="450" r:id="rId57"/>
    <p:sldId id="451" r:id="rId58"/>
    <p:sldId id="327" r:id="rId59"/>
    <p:sldId id="351" r:id="rId60"/>
    <p:sldId id="328" r:id="rId61"/>
    <p:sldId id="329" r:id="rId62"/>
    <p:sldId id="330" r:id="rId63"/>
    <p:sldId id="331" r:id="rId64"/>
    <p:sldId id="326" r:id="rId65"/>
    <p:sldId id="338" r:id="rId66"/>
    <p:sldId id="342" r:id="rId67"/>
    <p:sldId id="426" r:id="rId68"/>
    <p:sldId id="395" r:id="rId69"/>
    <p:sldId id="396" r:id="rId70"/>
    <p:sldId id="397" r:id="rId71"/>
    <p:sldId id="380" r:id="rId72"/>
    <p:sldId id="335" r:id="rId73"/>
    <p:sldId id="337" r:id="rId74"/>
    <p:sldId id="285" r:id="rId75"/>
    <p:sldId id="360" r:id="rId76"/>
    <p:sldId id="282" r:id="rId77"/>
    <p:sldId id="447" r:id="rId78"/>
    <p:sldId id="378" r:id="rId79"/>
    <p:sldId id="448" r:id="rId80"/>
    <p:sldId id="453" r:id="rId81"/>
    <p:sldId id="452" r:id="rId82"/>
    <p:sldId id="502" r:id="rId83"/>
    <p:sldId id="499" r:id="rId84"/>
    <p:sldId id="493" r:id="rId85"/>
    <p:sldId id="500" r:id="rId86"/>
    <p:sldId id="501" r:id="rId87"/>
    <p:sldId id="503" r:id="rId88"/>
    <p:sldId id="504" r:id="rId89"/>
    <p:sldId id="508" r:id="rId90"/>
    <p:sldId id="507" r:id="rId91"/>
    <p:sldId id="491" r:id="rId92"/>
    <p:sldId id="482" r:id="rId93"/>
    <p:sldId id="479" r:id="rId94"/>
    <p:sldId id="483" r:id="rId95"/>
    <p:sldId id="480" r:id="rId96"/>
    <p:sldId id="375" r:id="rId97"/>
    <p:sldId id="357" r:id="rId98"/>
    <p:sldId id="372" r:id="rId99"/>
    <p:sldId id="511" r:id="rId100"/>
    <p:sldId id="454" r:id="rId101"/>
    <p:sldId id="430" r:id="rId102"/>
    <p:sldId id="428" r:id="rId103"/>
    <p:sldId id="429" r:id="rId104"/>
    <p:sldId id="436" r:id="rId105"/>
    <p:sldId id="437" r:id="rId106"/>
    <p:sldId id="438" r:id="rId107"/>
    <p:sldId id="509" r:id="rId108"/>
    <p:sldId id="510" r:id="rId109"/>
    <p:sldId id="427" r:id="rId110"/>
    <p:sldId id="440" r:id="rId111"/>
    <p:sldId id="442" r:id="rId112"/>
    <p:sldId id="443" r:id="rId113"/>
    <p:sldId id="441" r:id="rId114"/>
    <p:sldId id="446" r:id="rId115"/>
    <p:sldId id="444" r:id="rId116"/>
    <p:sldId id="445" r:id="rId117"/>
    <p:sldId id="283" r:id="rId118"/>
    <p:sldId id="340" r:id="rId119"/>
    <p:sldId id="432" r:id="rId120"/>
    <p:sldId id="456" r:id="rId121"/>
    <p:sldId id="459" r:id="rId122"/>
    <p:sldId id="460" r:id="rId123"/>
    <p:sldId id="461" r:id="rId124"/>
    <p:sldId id="457" r:id="rId125"/>
    <p:sldId id="462" r:id="rId126"/>
    <p:sldId id="463" r:id="rId127"/>
    <p:sldId id="464" r:id="rId128"/>
    <p:sldId id="465" r:id="rId129"/>
    <p:sldId id="466" r:id="rId130"/>
    <p:sldId id="467" r:id="rId131"/>
    <p:sldId id="468" r:id="rId132"/>
    <p:sldId id="469" r:id="rId133"/>
    <p:sldId id="470" r:id="rId134"/>
    <p:sldId id="471" r:id="rId135"/>
    <p:sldId id="472" r:id="rId136"/>
    <p:sldId id="473" r:id="rId137"/>
    <p:sldId id="458" r:id="rId138"/>
    <p:sldId id="474" r:id="rId139"/>
    <p:sldId id="455" r:id="rId140"/>
    <p:sldId id="484" r:id="rId141"/>
    <p:sldId id="487" r:id="rId142"/>
    <p:sldId id="486" r:id="rId143"/>
    <p:sldId id="488" r:id="rId144"/>
    <p:sldId id="489" r:id="rId145"/>
    <p:sldId id="490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FD36B"/>
    <a:srgbClr val="FFC000"/>
    <a:srgbClr val="C00000"/>
    <a:srgbClr val="F6B289"/>
    <a:srgbClr val="F39097"/>
    <a:srgbClr val="DE7671"/>
    <a:srgbClr val="FFDA82"/>
    <a:srgbClr val="ED7D31"/>
    <a:srgbClr val="ABC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52"/>
    <p:restoredTop sz="89412"/>
  </p:normalViewPr>
  <p:slideViewPr>
    <p:cSldViewPr snapToGrid="0" snapToObjects="1">
      <p:cViewPr varScale="1">
        <p:scale>
          <a:sx n="91" d="100"/>
          <a:sy n="91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3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t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jpe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eg"/><Relationship Id="rId10" Type="http://schemas.openxmlformats.org/officeDocument/2006/relationships/image" Target="../media/image82.jp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28407" y="1668038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521831" y="2262432"/>
            <a:ext cx="3405126" cy="13250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EA2FC-0B40-7C45-5FA5-36E3AE7D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C84E-2956-DA3A-66E4-DC17CACBBA03}"/>
              </a:ext>
            </a:extLst>
          </p:cNvPr>
          <p:cNvSpPr/>
          <p:nvPr/>
        </p:nvSpPr>
        <p:spPr>
          <a:xfrm>
            <a:off x="8521831" y="2631590"/>
            <a:ext cx="3405126" cy="955923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906BA-6C8C-76C8-727D-68A687C3C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C3A849-B376-4FCE-9232-D5D1616AA446}"/>
              </a:ext>
            </a:extLst>
          </p:cNvPr>
          <p:cNvSpPr/>
          <p:nvPr/>
        </p:nvSpPr>
        <p:spPr>
          <a:xfrm>
            <a:off x="8521831" y="2915478"/>
            <a:ext cx="3405126" cy="672035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D0E173-6EFE-4C63-29D9-3430BA316B92}"/>
              </a:ext>
            </a:extLst>
          </p:cNvPr>
          <p:cNvSpPr/>
          <p:nvPr/>
        </p:nvSpPr>
        <p:spPr>
          <a:xfrm>
            <a:off x="8521831" y="2994991"/>
            <a:ext cx="3405126" cy="24831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976575" y="6074073"/>
            <a:ext cx="390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0660" y="3796318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9863" y="3796420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5957418" y="5645217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7929770" y="5657809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B802-A238-781B-73EA-704F069F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18472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Trade-off between accuracy &amp;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90F54C-79F0-616E-3727-5D1E80D62909}"/>
              </a:ext>
            </a:extLst>
          </p:cNvPr>
          <p:cNvGrpSpPr/>
          <p:nvPr/>
        </p:nvGrpSpPr>
        <p:grpSpPr>
          <a:xfrm>
            <a:off x="6700434" y="2271063"/>
            <a:ext cx="4731364" cy="3306950"/>
            <a:chOff x="7293629" y="3201186"/>
            <a:chExt cx="3335012" cy="219387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098E3AC-2B80-9B67-1E4B-C04D773F3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2519" y="3201186"/>
              <a:ext cx="0" cy="1740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CD2459-BB2C-8F6C-9DDF-0D04B920B343}"/>
                </a:ext>
              </a:extLst>
            </p:cNvPr>
            <p:cNvCxnSpPr>
              <a:cxnSpLocks/>
            </p:cNvCxnSpPr>
            <p:nvPr/>
          </p:nvCxnSpPr>
          <p:spPr>
            <a:xfrm>
              <a:off x="8081390" y="4953816"/>
              <a:ext cx="2212234" cy="6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81C11C-F0EB-56A1-73E7-AC3451CA8898}"/>
                </a:ext>
              </a:extLst>
            </p:cNvPr>
            <p:cNvSpPr txBox="1"/>
            <p:nvPr/>
          </p:nvSpPr>
          <p:spPr>
            <a:xfrm>
              <a:off x="7293629" y="3201186"/>
              <a:ext cx="102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D1B780-15BC-5393-78EA-612DD8A951B9}"/>
                </a:ext>
              </a:extLst>
            </p:cNvPr>
            <p:cNvSpPr txBox="1"/>
            <p:nvPr/>
          </p:nvSpPr>
          <p:spPr>
            <a:xfrm>
              <a:off x="9804313" y="5025731"/>
              <a:ext cx="82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Energy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374FA50-D059-78C1-9B39-ACA6EC38E295}"/>
                </a:ext>
              </a:extLst>
            </p:cNvPr>
            <p:cNvSpPr/>
            <p:nvPr/>
          </p:nvSpPr>
          <p:spPr>
            <a:xfrm>
              <a:off x="8244821" y="3425014"/>
              <a:ext cx="1630017" cy="1431235"/>
            </a:xfrm>
            <a:custGeom>
              <a:avLst/>
              <a:gdLst>
                <a:gd name="connsiteX0" fmla="*/ 0 w 1630017"/>
                <a:gd name="connsiteY0" fmla="*/ 1431235 h 1431235"/>
                <a:gd name="connsiteX1" fmla="*/ 384313 w 1630017"/>
                <a:gd name="connsiteY1" fmla="*/ 410817 h 1431235"/>
                <a:gd name="connsiteX2" fmla="*/ 1630017 w 1630017"/>
                <a:gd name="connsiteY2" fmla="*/ 0 h 143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017" h="1431235">
                  <a:moveTo>
                    <a:pt x="0" y="1431235"/>
                  </a:moveTo>
                  <a:cubicBezTo>
                    <a:pt x="56322" y="1040295"/>
                    <a:pt x="112644" y="649356"/>
                    <a:pt x="384313" y="410817"/>
                  </a:cubicBezTo>
                  <a:cubicBezTo>
                    <a:pt x="655983" y="172278"/>
                    <a:pt x="1351721" y="72887"/>
                    <a:pt x="163001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25C9231A-C4A9-70EB-65BD-320C5D6D3B28}"/>
                </a:ext>
              </a:extLst>
            </p:cNvPr>
            <p:cNvSpPr/>
            <p:nvPr/>
          </p:nvSpPr>
          <p:spPr>
            <a:xfrm>
              <a:off x="8153002" y="4370600"/>
              <a:ext cx="329333" cy="370168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84A656-898D-3304-F270-955317FD12AD}"/>
                </a:ext>
              </a:extLst>
            </p:cNvPr>
            <p:cNvSpPr txBox="1"/>
            <p:nvPr/>
          </p:nvSpPr>
          <p:spPr>
            <a:xfrm>
              <a:off x="8482334" y="4382128"/>
              <a:ext cx="955579" cy="347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What harvester collects</a:t>
              </a:r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94A81C0C-0975-1347-1CD7-88378122946E}"/>
                </a:ext>
              </a:extLst>
            </p:cNvPr>
            <p:cNvSpPr/>
            <p:nvPr/>
          </p:nvSpPr>
          <p:spPr>
            <a:xfrm>
              <a:off x="9409807" y="3319938"/>
              <a:ext cx="329333" cy="370168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C7BB3-0ED2-A3AC-BA35-D858E8D45382}"/>
                </a:ext>
              </a:extLst>
            </p:cNvPr>
            <p:cNvSpPr txBox="1"/>
            <p:nvPr/>
          </p:nvSpPr>
          <p:spPr>
            <a:xfrm>
              <a:off x="9739140" y="3249943"/>
              <a:ext cx="734113" cy="347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What app needs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51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26404" y="2276159"/>
            <a:ext cx="6178316" cy="4170363"/>
          </a:xfr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F056E0-AC63-A648-9D80-8CA54B0E5BEB}"/>
              </a:ext>
            </a:extLst>
          </p:cNvPr>
          <p:cNvCxnSpPr>
            <a:cxnSpLocks/>
          </p:cNvCxnSpPr>
          <p:nvPr/>
        </p:nvCxnSpPr>
        <p:spPr>
          <a:xfrm>
            <a:off x="3106311" y="2915465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02FD8-64E2-F847-A260-BA38FCDB4967}"/>
              </a:ext>
            </a:extLst>
          </p:cNvPr>
          <p:cNvSpPr/>
          <p:nvPr/>
        </p:nvSpPr>
        <p:spPr>
          <a:xfrm>
            <a:off x="1088743" y="2386908"/>
            <a:ext cx="2017568" cy="1020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 of overall application performance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637476" y="3034748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6298946" y="2896248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9416768" y="5496095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10094942" y="5357595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6341751" y="2361352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28372" y="4811159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6111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23333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4483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20000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37931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3889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B643C15-0A8A-FA4D-A73B-75BC97E6BE87}"/>
              </a:ext>
            </a:extLst>
          </p:cNvPr>
          <p:cNvGrpSpPr/>
          <p:nvPr/>
        </p:nvGrpSpPr>
        <p:grpSpPr>
          <a:xfrm>
            <a:off x="4715691" y="2306788"/>
            <a:ext cx="6531429" cy="3368653"/>
            <a:chOff x="4715691" y="2306788"/>
            <a:chExt cx="6531429" cy="33686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2BF8EB-AF17-984E-9C97-3129C15F3074}"/>
                </a:ext>
              </a:extLst>
            </p:cNvPr>
            <p:cNvSpPr/>
            <p:nvPr/>
          </p:nvSpPr>
          <p:spPr>
            <a:xfrm>
              <a:off x="4715692" y="2306788"/>
              <a:ext cx="6531428" cy="336865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331D85-6BB1-0D47-A6AC-186423F7F8A0}"/>
                </a:ext>
              </a:extLst>
            </p:cNvPr>
            <p:cNvCxnSpPr>
              <a:cxnSpLocks/>
            </p:cNvCxnSpPr>
            <p:nvPr/>
          </p:nvCxnSpPr>
          <p:spPr>
            <a:xfrm>
              <a:off x="4715691" y="2386908"/>
              <a:ext cx="0" cy="32754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1020E5F-57DC-AF40-A240-B86D5772F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691" y="5664976"/>
              <a:ext cx="4918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1" grpId="0"/>
      <p:bldP spid="66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store &amp;b[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EFEC1921-A074-4547-94C1-6D32E0C38E32}"/>
              </a:ext>
            </a:extLst>
          </p:cNvPr>
          <p:cNvSpPr/>
          <p:nvPr/>
        </p:nvSpPr>
        <p:spPr>
          <a:xfrm>
            <a:off x="519219" y="397331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2" name="Pentagon 101">
            <a:extLst>
              <a:ext uri="{FF2B5EF4-FFF2-40B4-BE49-F238E27FC236}">
                <a16:creationId xmlns:a16="http://schemas.microsoft.com/office/drawing/2014/main" id="{0F7C6A51-D95C-2B4D-9132-FF66D624DDE0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4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5" name="Picture 104" descr="Graphical user interface&#10;&#10;Description automatically generated">
            <a:extLst>
              <a:ext uri="{FF2B5EF4-FFF2-40B4-BE49-F238E27FC236}">
                <a16:creationId xmlns:a16="http://schemas.microsoft.com/office/drawing/2014/main" id="{82B05295-9EE9-3B4F-91C8-095E2F01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28" y="1792767"/>
            <a:ext cx="2989671" cy="2613349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46684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Five different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546CA7-CFE3-3485-475D-2552AA5C1016}"/>
              </a:ext>
            </a:extLst>
          </p:cNvPr>
          <p:cNvSpPr txBox="1"/>
          <p:nvPr/>
        </p:nvSpPr>
        <p:spPr>
          <a:xfrm>
            <a:off x="6380948" y="723599"/>
            <a:ext cx="483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Redo this slide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9305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Peek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A6CDFEA-6CE5-F749-B547-BE53675D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14963"/>
            <a:ext cx="8890000" cy="345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8412480" y="2294274"/>
            <a:ext cx="2220685" cy="3694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3657E2-CD12-3B41-AA67-87C7FAA530CD}"/>
              </a:ext>
            </a:extLst>
          </p:cNvPr>
          <p:cNvSpPr txBox="1"/>
          <p:nvPr/>
        </p:nvSpPr>
        <p:spPr>
          <a:xfrm rot="16200000">
            <a:off x="2491267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E83DE-79CF-9144-A037-187690DE9DD9}"/>
              </a:ext>
            </a:extLst>
          </p:cNvPr>
          <p:cNvSpPr txBox="1"/>
          <p:nvPr/>
        </p:nvSpPr>
        <p:spPr>
          <a:xfrm rot="16200000">
            <a:off x="2676414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28B93-D15D-3D49-B473-B81B1BDF2AED}"/>
              </a:ext>
            </a:extLst>
          </p:cNvPr>
          <p:cNvSpPr txBox="1"/>
          <p:nvPr/>
        </p:nvSpPr>
        <p:spPr>
          <a:xfrm rot="16200000">
            <a:off x="3213353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54F18C-C1F1-7E4A-B055-4F61014D4CDD}"/>
              </a:ext>
            </a:extLst>
          </p:cNvPr>
          <p:cNvSpPr txBox="1"/>
          <p:nvPr/>
        </p:nvSpPr>
        <p:spPr>
          <a:xfrm rot="16200000">
            <a:off x="3398500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5BF81-22C8-7341-9760-2B271E3BB57D}"/>
              </a:ext>
            </a:extLst>
          </p:cNvPr>
          <p:cNvSpPr txBox="1"/>
          <p:nvPr/>
        </p:nvSpPr>
        <p:spPr>
          <a:xfrm rot="16200000">
            <a:off x="3935439" y="5505907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105AF-5BA0-684D-AED8-B6D59583D540}"/>
              </a:ext>
            </a:extLst>
          </p:cNvPr>
          <p:cNvSpPr txBox="1"/>
          <p:nvPr/>
        </p:nvSpPr>
        <p:spPr>
          <a:xfrm rot="16200000">
            <a:off x="4120586" y="5529952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03152-B7C6-5643-A6F9-B61AF3A9FE10}"/>
              </a:ext>
            </a:extLst>
          </p:cNvPr>
          <p:cNvSpPr txBox="1"/>
          <p:nvPr/>
        </p:nvSpPr>
        <p:spPr>
          <a:xfrm rot="16200000">
            <a:off x="4657524" y="5505906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F9111E-BE3C-B842-8DE9-50F8E2B843CE}"/>
              </a:ext>
            </a:extLst>
          </p:cNvPr>
          <p:cNvSpPr txBox="1"/>
          <p:nvPr/>
        </p:nvSpPr>
        <p:spPr>
          <a:xfrm rot="16200000">
            <a:off x="4842671" y="5529951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2199A0-99B0-7B4D-A470-B69F74669FB1}"/>
              </a:ext>
            </a:extLst>
          </p:cNvPr>
          <p:cNvSpPr txBox="1"/>
          <p:nvPr/>
        </p:nvSpPr>
        <p:spPr>
          <a:xfrm rot="16200000">
            <a:off x="5379609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EF6A7-0289-784B-AABD-AD21A4BD9758}"/>
              </a:ext>
            </a:extLst>
          </p:cNvPr>
          <p:cNvSpPr txBox="1"/>
          <p:nvPr/>
        </p:nvSpPr>
        <p:spPr>
          <a:xfrm rot="16200000">
            <a:off x="5564756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5E87A-4613-434A-B55A-BE841499E9F0}"/>
              </a:ext>
            </a:extLst>
          </p:cNvPr>
          <p:cNvSpPr txBox="1"/>
          <p:nvPr/>
        </p:nvSpPr>
        <p:spPr>
          <a:xfrm rot="16200000">
            <a:off x="6096338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E7F01-76FE-5F49-8F93-70DE8BA33C64}"/>
              </a:ext>
            </a:extLst>
          </p:cNvPr>
          <p:cNvSpPr txBox="1"/>
          <p:nvPr/>
        </p:nvSpPr>
        <p:spPr>
          <a:xfrm rot="16200000">
            <a:off x="6281485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A09E5-E3AE-F447-B100-EA5CD8FDBC62}"/>
              </a:ext>
            </a:extLst>
          </p:cNvPr>
          <p:cNvSpPr txBox="1"/>
          <p:nvPr/>
        </p:nvSpPr>
        <p:spPr>
          <a:xfrm rot="16200000">
            <a:off x="6823780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DE14A-98BD-3446-9E95-A8C79237291E}"/>
              </a:ext>
            </a:extLst>
          </p:cNvPr>
          <p:cNvSpPr txBox="1"/>
          <p:nvPr/>
        </p:nvSpPr>
        <p:spPr>
          <a:xfrm rot="16200000">
            <a:off x="7001669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FAEE9-4BFB-334D-80A5-CC61E12C7F7A}"/>
              </a:ext>
            </a:extLst>
          </p:cNvPr>
          <p:cNvSpPr txBox="1"/>
          <p:nvPr/>
        </p:nvSpPr>
        <p:spPr>
          <a:xfrm rot="16200000">
            <a:off x="7538525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2E378-6666-7049-9294-163CB9596636}"/>
              </a:ext>
            </a:extLst>
          </p:cNvPr>
          <p:cNvSpPr txBox="1"/>
          <p:nvPr/>
        </p:nvSpPr>
        <p:spPr>
          <a:xfrm rot="16200000">
            <a:off x="7723672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ED0B1-25B0-4945-AAA2-272770F73CD7}"/>
              </a:ext>
            </a:extLst>
          </p:cNvPr>
          <p:cNvSpPr txBox="1"/>
          <p:nvPr/>
        </p:nvSpPr>
        <p:spPr>
          <a:xfrm rot="16200000">
            <a:off x="8262512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588B5F-A273-284B-9556-361DF754C511}"/>
              </a:ext>
            </a:extLst>
          </p:cNvPr>
          <p:cNvSpPr txBox="1"/>
          <p:nvPr/>
        </p:nvSpPr>
        <p:spPr>
          <a:xfrm rot="16200000">
            <a:off x="8440401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846FD0-89EE-114F-AA68-6154CEB020B5}"/>
              </a:ext>
            </a:extLst>
          </p:cNvPr>
          <p:cNvSpPr txBox="1"/>
          <p:nvPr/>
        </p:nvSpPr>
        <p:spPr>
          <a:xfrm rot="16200000">
            <a:off x="8974258" y="549987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8624D9-3BEA-AD4C-B3D6-C038EC486139}"/>
              </a:ext>
            </a:extLst>
          </p:cNvPr>
          <p:cNvSpPr txBox="1"/>
          <p:nvPr/>
        </p:nvSpPr>
        <p:spPr>
          <a:xfrm rot="16200000">
            <a:off x="9152147" y="552391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2CFF5-4714-2E48-A3C5-D88AD18D9024}"/>
              </a:ext>
            </a:extLst>
          </p:cNvPr>
          <p:cNvSpPr txBox="1"/>
          <p:nvPr/>
        </p:nvSpPr>
        <p:spPr>
          <a:xfrm rot="16200000">
            <a:off x="9703601" y="5509749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135C4F-EBA0-844A-A3A3-A629A931C11B}"/>
              </a:ext>
            </a:extLst>
          </p:cNvPr>
          <p:cNvSpPr txBox="1"/>
          <p:nvPr/>
        </p:nvSpPr>
        <p:spPr>
          <a:xfrm rot="16200000">
            <a:off x="9881490" y="5533794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4452344" y="2916054"/>
            <a:ext cx="3695149" cy="4552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65%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>
                <a:solidFill>
                  <a:schemeClr val="tx1"/>
                </a:solidFill>
              </a:rPr>
              <a:t>12%</a:t>
            </a:r>
            <a:r>
              <a:rPr lang="en-US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6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1636D9B-EC07-B347-A72B-1C3C66EBD711}"/>
              </a:ext>
            </a:extLst>
          </p:cNvPr>
          <p:cNvSpPr/>
          <p:nvPr/>
        </p:nvSpPr>
        <p:spPr>
          <a:xfrm>
            <a:off x="5197233" y="5858993"/>
            <a:ext cx="1411695" cy="5116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ILP Solver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E171265-12EA-6145-B4FB-B6DC7CDA7D12}"/>
              </a:ext>
            </a:extLst>
          </p:cNvPr>
          <p:cNvCxnSpPr/>
          <p:nvPr/>
        </p:nvCxnSpPr>
        <p:spPr>
          <a:xfrm flipV="1">
            <a:off x="6448223" y="5065797"/>
            <a:ext cx="218026" cy="80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CD6B2B6-0342-384F-9A28-8E25F6512A65}"/>
              </a:ext>
            </a:extLst>
          </p:cNvPr>
          <p:cNvSpPr/>
          <p:nvPr/>
        </p:nvSpPr>
        <p:spPr>
          <a:xfrm>
            <a:off x="1629015" y="2784006"/>
            <a:ext cx="1534978" cy="6282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Can be generated from code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1FA3F6C-B0C7-C849-A288-9AC80D32F286}"/>
              </a:ext>
            </a:extLst>
          </p:cNvPr>
          <p:cNvCxnSpPr>
            <a:cxnSpLocks/>
            <a:stCxn id="281" idx="3"/>
            <a:endCxn id="23" idx="1"/>
          </p:cNvCxnSpPr>
          <p:nvPr/>
        </p:nvCxnSpPr>
        <p:spPr>
          <a:xfrm flipV="1">
            <a:off x="3163993" y="2522908"/>
            <a:ext cx="425532" cy="5752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8" grpId="0" animBg="1"/>
      <p:bldP spid="28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9320825-8C28-C452-83B7-26B09BA8513C}"/>
              </a:ext>
            </a:extLst>
          </p:cNvPr>
          <p:cNvSpPr txBox="1"/>
          <p:nvPr/>
        </p:nvSpPr>
        <p:spPr>
          <a:xfrm>
            <a:off x="3972393" y="253333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work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ACBA-A2A7-E440-B6BC-0237057C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12" y="2301558"/>
            <a:ext cx="4551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F86E-CB8E-464E-9758-573D6F2D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81" y="2281238"/>
            <a:ext cx="4470400" cy="35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864436" y="1625190"/>
            <a:ext cx="1321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5EC20C6-E362-494D-8816-1B04958FBE9F}"/>
              </a:ext>
            </a:extLst>
          </p:cNvPr>
          <p:cNvCxnSpPr/>
          <p:nvPr/>
        </p:nvCxnSpPr>
        <p:spPr>
          <a:xfrm>
            <a:off x="2544417" y="2517913"/>
            <a:ext cx="2610679" cy="17757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BAF2BF02-2EAF-E242-A8B6-C0896B476AEF}"/>
              </a:ext>
            </a:extLst>
          </p:cNvPr>
          <p:cNvSpPr txBox="1"/>
          <p:nvPr/>
        </p:nvSpPr>
        <p:spPr>
          <a:xfrm>
            <a:off x="3849756" y="30543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81%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C6E9CBC-B65B-914C-ACF7-3DAE2E813471}"/>
              </a:ext>
            </a:extLst>
          </p:cNvPr>
          <p:cNvCxnSpPr>
            <a:cxnSpLocks/>
          </p:cNvCxnSpPr>
          <p:nvPr/>
        </p:nvCxnSpPr>
        <p:spPr>
          <a:xfrm flipV="1">
            <a:off x="7881242" y="2510345"/>
            <a:ext cx="2892775" cy="19939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7343CC64-AC89-5D4F-99C4-E44E33B0C3E3}"/>
              </a:ext>
            </a:extLst>
          </p:cNvPr>
          <p:cNvSpPr txBox="1"/>
          <p:nvPr/>
        </p:nvSpPr>
        <p:spPr>
          <a:xfrm>
            <a:off x="8884901" y="3221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9.9x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≈10x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1" y="1796102"/>
            <a:ext cx="783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ULP-SRP, ISA, </a:t>
            </a:r>
            <a:r>
              <a:rPr lang="en-US" sz="2800" dirty="0" err="1"/>
              <a:t>HyCube</a:t>
            </a:r>
            <a:r>
              <a:rPr lang="en-US" sz="2800" dirty="0"/>
              <a:t>, 4D-CGRA,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Revel, Plasticine,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75153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 err="1"/>
              <a:t>Wavescalar</a:t>
            </a:r>
            <a:r>
              <a:rPr lang="en-US" sz="2800" dirty="0"/>
              <a:t>, SGMF, Trips, TTDA,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761309" y="5714468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27514" y="3269976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01010" y="5512906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892209" y="5328240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15240" y="379770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094615" y="480004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154018" y="3797703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085896" y="34597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27514" y="4810803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273630" y="48067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088277" y="4267202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36638" y="4615382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D356D4-3295-268B-38D9-FC92490DA432}"/>
              </a:ext>
            </a:extLst>
          </p:cNvPr>
          <p:cNvSpPr/>
          <p:nvPr/>
        </p:nvSpPr>
        <p:spPr>
          <a:xfrm>
            <a:off x="1258237" y="411544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183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118 0.0990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126179" y="1536598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150850" y="3151656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427002" y="3608856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361502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1608050" y="406605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1846411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755161" y="32672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034168" y="27823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1519076" y="28007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017386" y="2779174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017386" y="3830037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2935685" y="3277542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3564653" y="326680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358345" y="4259959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3850199" y="4146782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3714777" y="3349866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1820502" y="3349866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2849604" y="2099714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500850" y="5013765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5259534" y="1757732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7577370" y="315165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5509084" y="169121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5966284" y="1919816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127899" y="2911894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5259534" y="4179877"/>
            <a:ext cx="6781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iterations &amp;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FEA002D-B9F3-6850-4EA7-CCC432E645B4}"/>
              </a:ext>
            </a:extLst>
          </p:cNvPr>
          <p:cNvSpPr/>
          <p:nvPr/>
        </p:nvSpPr>
        <p:spPr>
          <a:xfrm>
            <a:off x="10320570" y="5284131"/>
            <a:ext cx="6858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10DA4AC-58D0-2C03-1F64-18CC767646C3}"/>
              </a:ext>
            </a:extLst>
          </p:cNvPr>
          <p:cNvGrpSpPr/>
          <p:nvPr/>
        </p:nvGrpSpPr>
        <p:grpSpPr>
          <a:xfrm rot="19800000">
            <a:off x="10100436" y="4863295"/>
            <a:ext cx="372009" cy="614828"/>
            <a:chOff x="5253728" y="5229934"/>
            <a:chExt cx="372009" cy="6148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344A78-8882-9785-B603-A15B562CD8A0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5A715C-2C59-FFB1-2E80-039174096E4A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C78C0A-D2C3-7364-B2AA-AA78FC6650B2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891C5E-E893-FC25-85C8-77DABEF3847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9362B2-7FCD-144B-0571-A6C7AAB46F41}"/>
              </a:ext>
            </a:extLst>
          </p:cNvPr>
          <p:cNvGrpSpPr/>
          <p:nvPr/>
        </p:nvGrpSpPr>
        <p:grpSpPr>
          <a:xfrm rot="1800000">
            <a:off x="10853004" y="4863295"/>
            <a:ext cx="372009" cy="614828"/>
            <a:chOff x="5253728" y="5229934"/>
            <a:chExt cx="372009" cy="61482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8BC5E80-E591-4112-3CCD-8C9249ABC282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778DBB-13E9-AD72-561D-DD69E6D73245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B6332F-BF45-76C0-44DA-31F3EFD7889C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5DA8D3-60A6-F395-CB99-DB75EBDF76B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ED7813-2F10-8706-3F5F-023B0FD32AFE}"/>
              </a:ext>
            </a:extLst>
          </p:cNvPr>
          <p:cNvCxnSpPr>
            <a:stCxn id="76" idx="3"/>
            <a:endCxn id="81" idx="1"/>
          </p:cNvCxnSpPr>
          <p:nvPr/>
        </p:nvCxnSpPr>
        <p:spPr>
          <a:xfrm>
            <a:off x="10332572" y="4878603"/>
            <a:ext cx="584106" cy="13198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779343-A23C-E3AF-9E2C-C259D9CF7AAD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10408771" y="5010583"/>
            <a:ext cx="354200" cy="2662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DC7B3-651C-65C2-8C0E-D55E044F8CD3}"/>
              </a:ext>
            </a:extLst>
          </p:cNvPr>
          <p:cNvCxnSpPr>
            <a:cxnSpLocks/>
            <a:stCxn id="73" idx="3"/>
            <a:endCxn id="82" idx="1"/>
          </p:cNvCxnSpPr>
          <p:nvPr/>
        </p:nvCxnSpPr>
        <p:spPr>
          <a:xfrm flipV="1">
            <a:off x="10562478" y="4878603"/>
            <a:ext cx="430399" cy="39820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929A5A-65DD-3D3F-17BF-F2E24E60C8AB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>
            <a:off x="10486279" y="5144831"/>
            <a:ext cx="352891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2ABF20-B3A7-EF75-2FDC-C76E4AE027B2}"/>
              </a:ext>
            </a:extLst>
          </p:cNvPr>
          <p:cNvCxnSpPr>
            <a:cxnSpLocks/>
            <a:stCxn id="72" idx="4"/>
          </p:cNvCxnSpPr>
          <p:nvPr/>
        </p:nvCxnSpPr>
        <p:spPr>
          <a:xfrm flipH="1">
            <a:off x="10654748" y="5969931"/>
            <a:ext cx="8722" cy="1975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5EE423C-99B0-04D2-808B-DB76EC269396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1192716" y="4733524"/>
            <a:ext cx="84886" cy="17095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A658FF6-55C3-E045-A7C5-9463059390D6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42666" y="4728369"/>
            <a:ext cx="90068" cy="1761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  <p:bldP spid="7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609560" y="2998461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422907" y="2405434"/>
            <a:ext cx="5215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CF-in-</a:t>
            </a:r>
            <a:r>
              <a:rPr lang="en-US" sz="2800" dirty="0" err="1">
                <a:sym typeface="Wingdings" pitchFamily="2" charset="2"/>
              </a:rPr>
              <a:t>NoC</a:t>
            </a:r>
            <a:r>
              <a:rPr lang="en-US" sz="2800" dirty="0">
                <a:sym typeface="Wingdings" pitchFamily="2" charset="2"/>
              </a:rPr>
              <a:t> enables fusing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86D8E6-ABA4-B87C-1206-420347E0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1641"/>
          <a:stretch/>
        </p:blipFill>
        <p:spPr>
          <a:xfrm>
            <a:off x="569702" y="2327237"/>
            <a:ext cx="4977105" cy="263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F4AF9-A874-E2D4-DDA8-AF1A98AF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42899" r="24425" b="41262"/>
          <a:stretch/>
        </p:blipFill>
        <p:spPr>
          <a:xfrm>
            <a:off x="2554014" y="2107955"/>
            <a:ext cx="1899755" cy="297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2B4E58-3654-95A5-2A65-D3469E6CFDD5}"/>
              </a:ext>
            </a:extLst>
          </p:cNvPr>
          <p:cNvSpPr txBox="1"/>
          <p:nvPr/>
        </p:nvSpPr>
        <p:spPr>
          <a:xfrm>
            <a:off x="1286103" y="2548844"/>
            <a:ext cx="126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8C17A-DE80-97D4-C4C3-186A8CA4795F}"/>
              </a:ext>
            </a:extLst>
          </p:cNvPr>
          <p:cNvSpPr txBox="1"/>
          <p:nvPr/>
        </p:nvSpPr>
        <p:spPr>
          <a:xfrm>
            <a:off x="1007033" y="4846398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46% of operations are control-flow</a:t>
            </a:r>
          </a:p>
        </p:txBody>
      </p: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  <a:p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438194" y="3094968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1590595" y="3252526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524335" y="4381557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882660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882660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882660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2895934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2895934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2895934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1590595" y="3707124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1610473" y="3707124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1590594" y="3498019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1590591" y="348055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556932" y="392450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580121" y="369451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1585242" y="3498018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1610472" y="3492708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1585241" y="3508232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2909186" y="4364098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2909186" y="3172911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247655" y="3174581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490624" y="3581163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4770797" y="3035957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4807510" y="4116419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3894559" y="3599962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6807567" y="3751333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184499" y="3134329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336901" y="3291887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270641" y="4420918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7628966" y="374648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7628966" y="396386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7628966" y="351992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9642241" y="3519920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336901" y="3746485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356779" y="3746485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336900" y="3537380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336897" y="351991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303238" y="3963866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326427" y="373387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331548" y="3537379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356778" y="3532069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331547" y="3547593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9915885" y="367482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9909261" y="344290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9922513" y="389348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098765" y="375438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098765" y="397177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098765" y="35278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452732" y="4443339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1"/>
            <a:endCxn id="144" idx="2"/>
          </p:cNvCxnSpPr>
          <p:nvPr/>
        </p:nvCxnSpPr>
        <p:spPr>
          <a:xfrm flipH="1" flipV="1">
            <a:off x="10013953" y="4076360"/>
            <a:ext cx="438779" cy="5516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9E37DF-5A6E-8BA5-EA06-F33FB001E9F6}"/>
              </a:ext>
            </a:extLst>
          </p:cNvPr>
          <p:cNvSpPr txBox="1"/>
          <p:nvPr/>
        </p:nvSpPr>
        <p:spPr>
          <a:xfrm>
            <a:off x="8128035" y="2618840"/>
            <a:ext cx="232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RipTide’s</a:t>
            </a:r>
            <a:r>
              <a:rPr lang="en-US" sz="2400" b="1" dirty="0"/>
              <a:t> routers</a:t>
            </a:r>
          </a:p>
        </p:txBody>
      </p: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76BA25-DBFF-8ED2-B0CD-7475C02D7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3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3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290578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71805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58468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EF000-A76A-5226-8363-3AD5F417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3625" y="1482404"/>
            <a:ext cx="8464750" cy="483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C67E5FF-4497-BF0D-38EC-3CD23D4E96B4}"/>
              </a:ext>
            </a:extLst>
          </p:cNvPr>
          <p:cNvCxnSpPr>
            <a:cxnSpLocks/>
          </p:cNvCxnSpPr>
          <p:nvPr/>
        </p:nvCxnSpPr>
        <p:spPr>
          <a:xfrm flipH="1" flipV="1">
            <a:off x="2926080" y="2363372"/>
            <a:ext cx="1533378" cy="2504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874F215-8E6E-74E4-FFB9-0278E76959BE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2377440"/>
            <a:ext cx="1533379" cy="2729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5DD266-B30D-AEE1-335F-90BD923C36DB}"/>
              </a:ext>
            </a:extLst>
          </p:cNvPr>
          <p:cNvCxnSpPr>
            <a:cxnSpLocks/>
          </p:cNvCxnSpPr>
          <p:nvPr/>
        </p:nvCxnSpPr>
        <p:spPr>
          <a:xfrm flipH="1" flipV="1">
            <a:off x="8215532" y="2377440"/>
            <a:ext cx="1547446" cy="2602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F02D0-E9FE-DC87-57A9-E1B591DDEAA1}"/>
              </a:ext>
            </a:extLst>
          </p:cNvPr>
          <p:cNvSpPr txBox="1"/>
          <p:nvPr/>
        </p:nvSpPr>
        <p:spPr>
          <a:xfrm>
            <a:off x="6320159" y="339556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92.5x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111464-060E-2557-A68F-97559E0A9D4A}"/>
              </a:ext>
            </a:extLst>
          </p:cNvPr>
          <p:cNvSpPr txBox="1"/>
          <p:nvPr/>
        </p:nvSpPr>
        <p:spPr>
          <a:xfrm>
            <a:off x="3754399" y="339673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10.2x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DB5A38-ED8B-CCF8-9E87-566528E77C6C}"/>
              </a:ext>
            </a:extLst>
          </p:cNvPr>
          <p:cNvSpPr txBox="1"/>
          <p:nvPr/>
        </p:nvSpPr>
        <p:spPr>
          <a:xfrm>
            <a:off x="8975014" y="337267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19.5x</a:t>
            </a:r>
          </a:p>
        </p:txBody>
      </p: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2.9x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5B7AAF-12E6-E162-0084-B729BFCC5BDE}"/>
              </a:ext>
            </a:extLst>
          </p:cNvPr>
          <p:cNvCxnSpPr>
            <a:cxnSpLocks/>
          </p:cNvCxnSpPr>
          <p:nvPr/>
        </p:nvCxnSpPr>
        <p:spPr>
          <a:xfrm flipH="1" flipV="1">
            <a:off x="3148403" y="4192301"/>
            <a:ext cx="973431" cy="421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76887C4C-BCB8-FE76-C11A-BEFB666F78C4}"/>
              </a:ext>
            </a:extLst>
          </p:cNvPr>
          <p:cNvSpPr txBox="1"/>
          <p:nvPr/>
        </p:nvSpPr>
        <p:spPr>
          <a:xfrm>
            <a:off x="3538020" y="40711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1.9x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5C53582-0DE0-37CA-B81F-1D90B40D75DB}"/>
              </a:ext>
            </a:extLst>
          </p:cNvPr>
          <p:cNvCxnSpPr>
            <a:cxnSpLocks/>
          </p:cNvCxnSpPr>
          <p:nvPr/>
        </p:nvCxnSpPr>
        <p:spPr>
          <a:xfrm flipH="1" flipV="1">
            <a:off x="5806816" y="4280408"/>
            <a:ext cx="931609" cy="558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DCBDB56-9DE2-2FD8-6AF5-90000C3A150C}"/>
              </a:ext>
            </a:extLst>
          </p:cNvPr>
          <p:cNvSpPr txBox="1"/>
          <p:nvPr/>
        </p:nvSpPr>
        <p:spPr>
          <a:xfrm>
            <a:off x="6278687" y="4330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4C7B3E-C689-4F4D-23CA-FD602C645701}"/>
              </a:ext>
            </a:extLst>
          </p:cNvPr>
          <p:cNvCxnSpPr>
            <a:cxnSpLocks/>
          </p:cNvCxnSpPr>
          <p:nvPr/>
        </p:nvCxnSpPr>
        <p:spPr>
          <a:xfrm flipH="1" flipV="1">
            <a:off x="8435129" y="4249928"/>
            <a:ext cx="933954" cy="631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23360F6-D2B3-F4A4-C6D4-8A613C05697F}"/>
              </a:ext>
            </a:extLst>
          </p:cNvPr>
          <p:cNvSpPr txBox="1"/>
          <p:nvPr/>
        </p:nvSpPr>
        <p:spPr>
          <a:xfrm>
            <a:off x="8905426" y="43226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2.3x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5C8C89-DDA3-0819-7696-3F640C88D5D1}"/>
              </a:ext>
            </a:extLst>
          </p:cNvPr>
          <p:cNvCxnSpPr/>
          <p:nvPr/>
        </p:nvCxnSpPr>
        <p:spPr>
          <a:xfrm flipH="1" flipV="1">
            <a:off x="3699803" y="4375052"/>
            <a:ext cx="422031" cy="239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C6E948-49BB-6244-199E-D8D672081FC2}"/>
              </a:ext>
            </a:extLst>
          </p:cNvPr>
          <p:cNvSpPr txBox="1"/>
          <p:nvPr/>
        </p:nvSpPr>
        <p:spPr>
          <a:xfrm>
            <a:off x="3829927" y="41923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27119C3-3902-0BFC-88D9-9791604AB63F}"/>
              </a:ext>
            </a:extLst>
          </p:cNvPr>
          <p:cNvCxnSpPr>
            <a:cxnSpLocks/>
          </p:cNvCxnSpPr>
          <p:nvPr/>
        </p:nvCxnSpPr>
        <p:spPr>
          <a:xfrm flipH="1" flipV="1">
            <a:off x="6330080" y="4375051"/>
            <a:ext cx="422412" cy="46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B83BF5C-28F4-B0B5-7269-9B05750FAD3C}"/>
              </a:ext>
            </a:extLst>
          </p:cNvPr>
          <p:cNvSpPr txBox="1"/>
          <p:nvPr/>
        </p:nvSpPr>
        <p:spPr>
          <a:xfrm>
            <a:off x="6509153" y="43099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A5CCD25-2CA1-73D9-93E7-51DA77402866}"/>
              </a:ext>
            </a:extLst>
          </p:cNvPr>
          <p:cNvSpPr txBox="1"/>
          <p:nvPr/>
        </p:nvSpPr>
        <p:spPr>
          <a:xfrm>
            <a:off x="9150553" y="4375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AB0B134-E62E-F52D-2534-71607A424E78}"/>
              </a:ext>
            </a:extLst>
          </p:cNvPr>
          <p:cNvCxnSpPr>
            <a:cxnSpLocks/>
          </p:cNvCxnSpPr>
          <p:nvPr/>
        </p:nvCxnSpPr>
        <p:spPr>
          <a:xfrm flipH="1" flipV="1">
            <a:off x="8960738" y="4382085"/>
            <a:ext cx="394277" cy="51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9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35903</TotalTime>
  <Words>12144</Words>
  <Application>Microsoft Macintosh PowerPoint</Application>
  <PresentationFormat>Widescreen</PresentationFormat>
  <Paragraphs>4682</Paragraphs>
  <Slides>145</Slides>
  <Notes>57</Notes>
  <HiddenSlides>33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Trade-off between accuracy &amp; energy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RipTide’s primitives save energy</vt:lpstr>
      <vt:lpstr>RipTide’s primitives save energy</vt:lpstr>
      <vt:lpstr>CF-in-NoC enables sophisticated workloads </vt:lpstr>
      <vt:lpstr>CF-in-NoC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916</cp:revision>
  <dcterms:created xsi:type="dcterms:W3CDTF">2021-03-29T17:02:10Z</dcterms:created>
  <dcterms:modified xsi:type="dcterms:W3CDTF">2022-07-06T20:39:24Z</dcterms:modified>
  <cp:category/>
</cp:coreProperties>
</file>